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325" r:id="rId3"/>
    <p:sldId id="326" r:id="rId4"/>
    <p:sldId id="261" r:id="rId5"/>
    <p:sldId id="257" r:id="rId6"/>
    <p:sldId id="289" r:id="rId7"/>
    <p:sldId id="262" r:id="rId8"/>
    <p:sldId id="290" r:id="rId9"/>
    <p:sldId id="264" r:id="rId10"/>
    <p:sldId id="291" r:id="rId11"/>
    <p:sldId id="265" r:id="rId12"/>
    <p:sldId id="292" r:id="rId13"/>
    <p:sldId id="266" r:id="rId14"/>
    <p:sldId id="293" r:id="rId15"/>
    <p:sldId id="267" r:id="rId16"/>
    <p:sldId id="294" r:id="rId17"/>
    <p:sldId id="268" r:id="rId18"/>
    <p:sldId id="295" r:id="rId19"/>
    <p:sldId id="269" r:id="rId20"/>
    <p:sldId id="296" r:id="rId21"/>
    <p:sldId id="270" r:id="rId22"/>
    <p:sldId id="297" r:id="rId23"/>
    <p:sldId id="271" r:id="rId24"/>
    <p:sldId id="298" r:id="rId25"/>
    <p:sldId id="272" r:id="rId26"/>
    <p:sldId id="299" r:id="rId27"/>
    <p:sldId id="273" r:id="rId28"/>
    <p:sldId id="300" r:id="rId29"/>
    <p:sldId id="274" r:id="rId30"/>
    <p:sldId id="301" r:id="rId31"/>
    <p:sldId id="263" r:id="rId32"/>
    <p:sldId id="302" r:id="rId33"/>
    <p:sldId id="324" r:id="rId34"/>
    <p:sldId id="259" r:id="rId35"/>
    <p:sldId id="275" r:id="rId36"/>
    <p:sldId id="304" r:id="rId37"/>
    <p:sldId id="276" r:id="rId38"/>
    <p:sldId id="305" r:id="rId39"/>
    <p:sldId id="277" r:id="rId40"/>
    <p:sldId id="306" r:id="rId41"/>
    <p:sldId id="278" r:id="rId42"/>
    <p:sldId id="307" r:id="rId43"/>
    <p:sldId id="279" r:id="rId44"/>
    <p:sldId id="308" r:id="rId45"/>
    <p:sldId id="280" r:id="rId46"/>
    <p:sldId id="309" r:id="rId47"/>
    <p:sldId id="281" r:id="rId48"/>
    <p:sldId id="310" r:id="rId49"/>
    <p:sldId id="282" r:id="rId50"/>
    <p:sldId id="311" r:id="rId51"/>
    <p:sldId id="283" r:id="rId52"/>
    <p:sldId id="312" r:id="rId53"/>
    <p:sldId id="284" r:id="rId54"/>
    <p:sldId id="313" r:id="rId55"/>
    <p:sldId id="285" r:id="rId56"/>
    <p:sldId id="314" r:id="rId57"/>
    <p:sldId id="286" r:id="rId58"/>
    <p:sldId id="315" r:id="rId59"/>
    <p:sldId id="287" r:id="rId60"/>
    <p:sldId id="316" r:id="rId61"/>
    <p:sldId id="303" r:id="rId62"/>
    <p:sldId id="319" r:id="rId63"/>
    <p:sldId id="322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30" d="100"/>
          <a:sy n="30" d="100"/>
        </p:scale>
        <p:origin x="-2526" y="-9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517DB-ECA5-4779-9526-F03858A5347D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38A91-4F23-441E-9A45-7C20126BA1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38A91-4F23-441E-9A45-7C20126BA1F5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yscanner.ru/flights-to/sela/cheap-flights-to-seoul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hyperlink" Target="https://www.skyscanner.ru/flights-to/kr/cheap-flights-to-south-korea.htm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derwatersculpture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yscanner.ru/flights-to/bz/cheap-flights-to-belize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http://scubadiverlife.com/2015/08/10/jacques-yves-cousteaus-top-10-dive-sites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yscanner.ru/flights-to/pkc/cheap-flights-to-petropavlovsk-kamchatsky-airport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s://ru.wikipedia.org/wiki/%D0%A1%D0%B5%D0%BC%D1%8C_%D1%87%D1%83%D0%B4%D0%B5%D1%81_%D0%A0%D0%BE%D1%81%D1%81%D0%B8%D0%B8" TargetMode="External"/><Relationship Id="rId4" Type="http://schemas.openxmlformats.org/officeDocument/2006/relationships/hyperlink" Target="http://www.kronoki.ru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yscanner.ru/flights-to/es/cheap-flights-to-spain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hyperlink" Target="https://ru.wikipedia.org/wiki/%D0%90%D1%80%D1%85%D0%B5%D0%B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yscanner.ru/flights-to/is/cheap-flights-to-iceland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hyperlink" Target="https://www.extremeiceland.is/ru/aktivnyi-otdyh/ledniki/ledjanye-pewery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yscanner.ru/flights-to/hr/cheap-flights-to-croatia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hyperlink" Target="http://www.np-plitvicka-jezera.hr/en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yscanner.ru/flights-to/tr/cheap-flights-to-turkey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s://www.skyscanner.ru/car-hire-in/deni/car-hire-in-denizli-cardak.html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yscanner.ru/flights-to/ca/cheap-flights-to-canada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hyperlink" Target="https://www.skyscanner.ru/car-hire-in/yvra/car-hire-in-vancouver.html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hyperlink" Target="http://www.cano-cristales.com/" TargetMode="External"/><Relationship Id="rId4" Type="http://schemas.openxmlformats.org/officeDocument/2006/relationships/hyperlink" Target="http://www.skyscanner.ru/flights-to/co/cheap-flights-to-colombia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yscanner.ru/flights-to/id/cheap-flights-to-indonesia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kinopoisk-ru.net/trejlery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yscanner.ru/flights-to/cn/cheap-flights-to-china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yscanner.ru/flights-to/au/cheap-flights-to-australia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yscanner.ru/flights-to/ve/cheap-flights-to-venezuela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hyperlink" Target="http://angel-ecotours.com/destinations/eastern-venezuela/angel-falls-expedition-roraima-trek-9-days-8-nights-eastern-venezuel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kak.znate.ru/pars_docs/refs/55/54675/54675-3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Урок окружающего мира во 2 классе № 2 по теме: «</a:t>
            </a:r>
            <a:r>
              <a:rPr lang="ru-RU" b="1" dirty="0" smtClean="0"/>
              <a:t>Бывают ли на свете чудеса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Радуга у подножья водопада Анхель, Венесуэл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431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Фонтан Лунная радуга, </a:t>
            </a:r>
            <a:r>
              <a:rPr lang="ru-RU" b="1" i="1" dirty="0" smtClean="0">
                <a:hlinkClick r:id="rId3"/>
              </a:rPr>
              <a:t>Сеул</a:t>
            </a:r>
            <a:r>
              <a:rPr lang="ru-RU" b="1" i="1" dirty="0" smtClean="0"/>
              <a:t>, </a:t>
            </a:r>
            <a:r>
              <a:rPr lang="ru-RU" b="1" i="1" dirty="0" smtClean="0">
                <a:hlinkClick r:id="rId4"/>
              </a:rPr>
              <a:t>Южная Корея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/>
              <a:t>Увидеть радугу — хорошая примета. Корейцы схитрили: построили разноцветный фонтан на мосту </a:t>
            </a:r>
            <a:r>
              <a:rPr lang="ru-RU" sz="2000" b="1" i="1" dirty="0" err="1" smtClean="0"/>
              <a:t>Банпо</a:t>
            </a:r>
            <a:r>
              <a:rPr lang="ru-RU" sz="2000" b="1" i="1" dirty="0" smtClean="0"/>
              <a:t> и теперь любуются радугой даже ночью. По примеру местных, назначьте здесь романтическое свидание. Говорят, у «Лунной радуги» делают рекордное количество предложений руки и сердца: атмосфера способствует.</a:t>
            </a:r>
          </a:p>
          <a:p>
            <a:r>
              <a:rPr lang="ru-RU" sz="2000" b="1" i="1" dirty="0" smtClean="0"/>
              <a:t>Если ваши намерения не столь серьезны, все равно приходите сюда с фотоаппаратом. Самый длинный в мире фонтан на мосту не каждый день увидишь.</a:t>
            </a:r>
          </a:p>
          <a:p>
            <a:endParaRPr lang="ru-RU" dirty="0"/>
          </a:p>
        </p:txBody>
      </p:sp>
      <p:pic>
        <p:nvPicPr>
          <p:cNvPr id="36866" name="Picture 2" descr="Фонтан Лунная радуга, мост Банпо, Сеул, Южная Коре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4580961"/>
            <a:ext cx="3443536" cy="22770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тан Лунная радуга, мост Банпо, Сеул, Южная Коре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1481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Подводные скульптуры Джейсона </a:t>
            </a:r>
            <a:r>
              <a:rPr lang="ru-RU" b="1" i="1" dirty="0" err="1" smtClean="0"/>
              <a:t>Тэйлора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b="1" i="1" dirty="0" smtClean="0"/>
              <a:t>Музеями под открытым небом сегодня едва ли кого-то удивишь, но что вы скажете про музей под открытым морем? В 2006 году британец Джейсон </a:t>
            </a:r>
            <a:r>
              <a:rPr lang="ru-RU" sz="1600" b="1" i="1" dirty="0" err="1" smtClean="0"/>
              <a:t>Тэйлор</a:t>
            </a:r>
            <a:r>
              <a:rPr lang="ru-RU" sz="1600" b="1" i="1" dirty="0" smtClean="0"/>
              <a:t> открыл первый в мире </a:t>
            </a:r>
            <a:r>
              <a:rPr lang="ru-RU" sz="1600" b="1" i="1" dirty="0" smtClean="0">
                <a:hlinkClick r:id="rId3"/>
              </a:rPr>
              <a:t>парк подводных скульптур</a:t>
            </a:r>
            <a:r>
              <a:rPr lang="ru-RU" sz="1600" b="1" i="1" dirty="0" smtClean="0"/>
              <a:t>. Изваяния на дне Карибского моря выглядят мистично и даже немного пугающе: ощущение, что смотришь на древнюю затонувшую цивилизацию. Привлекают скульптуры не только </a:t>
            </a:r>
            <a:r>
              <a:rPr lang="ru-RU" sz="1600" b="1" i="1" dirty="0" err="1" smtClean="0"/>
              <a:t>дайверов</a:t>
            </a:r>
            <a:r>
              <a:rPr lang="ru-RU" sz="1600" b="1" i="1" dirty="0" smtClean="0"/>
              <a:t>, но и рыб с креветками: </a:t>
            </a:r>
            <a:r>
              <a:rPr lang="ru-RU" sz="1600" b="1" i="1" dirty="0" err="1" smtClean="0"/>
              <a:t>Тэйлор</a:t>
            </a:r>
            <a:r>
              <a:rPr lang="ru-RU" sz="1600" b="1" i="1" dirty="0" smtClean="0"/>
              <a:t> создал приют для морских обитателей взамен пострадавшего от ураганов кораллового рифа.</a:t>
            </a:r>
          </a:p>
          <a:p>
            <a:r>
              <a:rPr lang="ru-RU" sz="1600" b="1" i="1" dirty="0" smtClean="0"/>
              <a:t>Идея подводных музеев в буквальном смысле захватила мир: сегодня нырнуть к скульптурам Джейсона </a:t>
            </a:r>
            <a:r>
              <a:rPr lang="ru-RU" sz="1600" b="1" i="1" dirty="0" err="1" smtClean="0"/>
              <a:t>Тэйлора</a:t>
            </a:r>
            <a:r>
              <a:rPr lang="ru-RU" sz="1600" b="1" i="1" dirty="0" smtClean="0"/>
              <a:t> или посмотреть на них из окон подводной лодки можно у берегов Испании, Мексики, Греции и даже в Великобритании.</a:t>
            </a:r>
          </a:p>
          <a:p>
            <a:endParaRPr lang="ru-RU" dirty="0"/>
          </a:p>
        </p:txBody>
      </p:sp>
      <p:pic>
        <p:nvPicPr>
          <p:cNvPr id="37890" name="Picture 2" descr="Подводные скульптуры Джейсона Тэйлора у Исла-Мухереса, Мекси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437112"/>
            <a:ext cx="3242386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Подводные скульптуры Джейсона Тэйлора у Исла-Мухереса, Мекс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565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Большая голубая дыра, </a:t>
            </a:r>
            <a:r>
              <a:rPr lang="ru-RU" b="1" i="1" dirty="0" smtClean="0">
                <a:hlinkClick r:id="rId3"/>
              </a:rPr>
              <a:t>Белиз</a:t>
            </a:r>
            <a:r>
              <a:rPr lang="ru-RU" b="1" i="1" dirty="0" smtClean="0"/>
              <a:t>, Центральная Америка</a:t>
            </a:r>
            <a:br>
              <a:rPr lang="ru-RU" b="1" i="1" dirty="0" smtClean="0"/>
            </a:b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b="1" i="1" dirty="0" smtClean="0"/>
              <a:t>124-метровую Большую голубую дыру посреди Атлантического океана прославил </a:t>
            </a:r>
            <a:r>
              <a:rPr lang="ru-RU" sz="1600" b="1" i="1" dirty="0" err="1" smtClean="0"/>
              <a:t>Жак-Ив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Кусто</a:t>
            </a:r>
            <a:r>
              <a:rPr lang="ru-RU" sz="1600" b="1" i="1" dirty="0" smtClean="0"/>
              <a:t>: в 1972 году он измерил ее глубину и, </a:t>
            </a:r>
            <a:r>
              <a:rPr lang="ru-RU" sz="1600" b="1" i="1" dirty="0" smtClean="0">
                <a:hlinkClick r:id="rId4"/>
              </a:rPr>
              <a:t>говорят</a:t>
            </a:r>
            <a:r>
              <a:rPr lang="ru-RU" sz="1600" b="1" i="1" dirty="0" smtClean="0"/>
              <a:t>, даже включил в список десяти лучших в мире мест для </a:t>
            </a:r>
            <a:r>
              <a:rPr lang="ru-RU" sz="1600" b="1" i="1" dirty="0" err="1" smtClean="0"/>
              <a:t>дайвинга</a:t>
            </a:r>
            <a:r>
              <a:rPr lang="ru-RU" sz="1600" b="1" i="1" dirty="0" smtClean="0"/>
              <a:t>. Он же разобрался, как появилась дыра: когда-то здесь были известняковые пещеры, но потом океан поднялся и обвалил их свод, а на этом месте появилась карстовая воронка.</a:t>
            </a:r>
          </a:p>
          <a:p>
            <a:r>
              <a:rPr lang="ru-RU" sz="1600" b="1" i="1" dirty="0" smtClean="0"/>
              <a:t>Сегодня можно полюбоваться Большой голубой дырой с вертолета, проплыть вокруг на лодке или, по совету </a:t>
            </a:r>
            <a:r>
              <a:rPr lang="ru-RU" sz="1600" b="1" i="1" dirty="0" err="1" smtClean="0"/>
              <a:t>Кусто</a:t>
            </a:r>
            <a:r>
              <a:rPr lang="ru-RU" sz="1600" b="1" i="1" dirty="0" smtClean="0"/>
              <a:t>, нырнуть вглубь природного чуда.</a:t>
            </a:r>
          </a:p>
          <a:p>
            <a:endParaRPr lang="ru-RU" dirty="0"/>
          </a:p>
        </p:txBody>
      </p:sp>
      <p:pic>
        <p:nvPicPr>
          <p:cNvPr id="38914" name="Picture 2" descr="Большая голубая дыра посреди Атлантического океана, Белиз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645024"/>
            <a:ext cx="4565365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Большая голубая дыра посреди Атлантического океана, Бели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809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Долина гейзеров, </a:t>
            </a:r>
            <a:r>
              <a:rPr lang="ru-RU" b="1" i="1" dirty="0" smtClean="0">
                <a:hlinkClick r:id="rId3"/>
              </a:rPr>
              <a:t>Камчатка</a:t>
            </a:r>
            <a:r>
              <a:rPr lang="ru-RU" b="1" i="1" dirty="0" smtClean="0"/>
              <a:t>, Россия</a:t>
            </a:r>
            <a:br>
              <a:rPr lang="ru-RU" b="1" i="1" dirty="0" smtClean="0"/>
            </a:b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b="1" i="1" dirty="0" smtClean="0"/>
              <a:t>В </a:t>
            </a:r>
            <a:r>
              <a:rPr lang="ru-RU" sz="1600" b="1" i="1" dirty="0" err="1" smtClean="0">
                <a:hlinkClick r:id="rId4"/>
              </a:rPr>
              <a:t>Кроноцком</a:t>
            </a:r>
            <a:r>
              <a:rPr lang="ru-RU" sz="1600" b="1" i="1" dirty="0" smtClean="0">
                <a:hlinkClick r:id="rId4"/>
              </a:rPr>
              <a:t> заповеднике</a:t>
            </a:r>
            <a:r>
              <a:rPr lang="ru-RU" sz="1600" b="1" i="1" dirty="0" smtClean="0"/>
              <a:t> на Камчатке развернулась настоящая выставка природных талантов: тут бьют гейзеры, струятся водопады, парят горячие источники и термальные бассейны. В 1941 году геолог Татьяна Устинова и ее проводник </a:t>
            </a:r>
            <a:r>
              <a:rPr lang="ru-RU" sz="1600" b="1" i="1" dirty="0" err="1" smtClean="0"/>
              <a:t>Анисифор</a:t>
            </a:r>
            <a:r>
              <a:rPr lang="ru-RU" sz="1600" b="1" i="1" dirty="0" smtClean="0"/>
              <a:t> Крупенин открыли долину гейзеров и исследовали ее на собачьих упряжках, а сегодня полюбоваться одним из </a:t>
            </a:r>
            <a:r>
              <a:rPr lang="ru-RU" sz="1600" b="1" i="1" dirty="0" smtClean="0">
                <a:hlinkClick r:id="rId5"/>
              </a:rPr>
              <a:t>Семи чудес России</a:t>
            </a:r>
            <a:r>
              <a:rPr lang="ru-RU" sz="1600" b="1" i="1" dirty="0" smtClean="0"/>
              <a:t> можно с вертолета.</a:t>
            </a:r>
            <a:endParaRPr lang="ru-RU" sz="1600" b="1" i="1" dirty="0"/>
          </a:p>
        </p:txBody>
      </p:sp>
      <p:pic>
        <p:nvPicPr>
          <p:cNvPr id="39938" name="Picture 2" descr="Долина гейзеров в Кроноцком заповеднике на Камчатке, Росси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284984"/>
            <a:ext cx="4999802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Долина гейзеров в Кроноцком заповеднике на Камчатке, Росс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743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Розовое озеро в </a:t>
            </a:r>
            <a:r>
              <a:rPr lang="ru-RU" b="1" i="1" dirty="0" err="1" smtClean="0"/>
              <a:t>Торревьехе</a:t>
            </a:r>
            <a:r>
              <a:rPr lang="ru-RU" b="1" i="1" dirty="0" smtClean="0"/>
              <a:t>, </a:t>
            </a:r>
            <a:r>
              <a:rPr lang="ru-RU" b="1" i="1" dirty="0" smtClean="0">
                <a:hlinkClick r:id="rId3"/>
              </a:rPr>
              <a:t>Испания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900" b="1" i="1" dirty="0" smtClean="0"/>
              <a:t>Для испанцев озеро </a:t>
            </a:r>
            <a:r>
              <a:rPr lang="ru-RU" sz="1900" b="1" i="1" dirty="0" err="1" smtClean="0"/>
              <a:t>Салинас-де-Торревьеха</a:t>
            </a:r>
            <a:r>
              <a:rPr lang="ru-RU" sz="1900" b="1" i="1" dirty="0" smtClean="0"/>
              <a:t> — все равно что Мертвое море, только розовое. Кисельные воды и солевые берега будто сошли со страниц фантастической книжки. На деле — никакой магии: экзотический цвет озеру придают древнейшие </a:t>
            </a:r>
            <a:r>
              <a:rPr lang="ru-RU" sz="1900" b="1" i="1" dirty="0" err="1" smtClean="0"/>
              <a:t>галобактерии</a:t>
            </a:r>
            <a:r>
              <a:rPr lang="ru-RU" sz="1900" b="1" i="1" dirty="0" smtClean="0"/>
              <a:t> </a:t>
            </a:r>
            <a:r>
              <a:rPr lang="ru-RU" sz="1900" b="1" i="1" dirty="0" smtClean="0">
                <a:hlinkClick r:id="rId4"/>
              </a:rPr>
              <a:t>археи</a:t>
            </a:r>
            <a:r>
              <a:rPr lang="ru-RU" sz="1900" b="1" i="1" dirty="0" smtClean="0"/>
              <a:t>, которые любят соль и заряжаются солнечной энергией.</a:t>
            </a:r>
          </a:p>
          <a:p>
            <a:r>
              <a:rPr lang="ru-RU" sz="1900" b="1" i="1" dirty="0" smtClean="0"/>
              <a:t>Обустроенного пляжа у розового озера </a:t>
            </a:r>
            <a:r>
              <a:rPr lang="ru-RU" sz="1900" b="1" i="1" dirty="0" err="1" smtClean="0"/>
              <a:t>Торревьехи</a:t>
            </a:r>
            <a:r>
              <a:rPr lang="ru-RU" sz="1900" b="1" i="1" dirty="0" smtClean="0"/>
              <a:t> нет, так что захватите подстилку, чтобы было удобнее дожидаться заката: он в здешних краях просто незабываемый.</a:t>
            </a:r>
          </a:p>
          <a:p>
            <a:endParaRPr lang="ru-RU" dirty="0"/>
          </a:p>
        </p:txBody>
      </p:sp>
      <p:pic>
        <p:nvPicPr>
          <p:cNvPr id="40962" name="Picture 2" descr="Розовое озеро Салинас-де-Торревьеха в Испани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149080"/>
            <a:ext cx="3744416" cy="2438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wallbox.ru/wallpapers/main2/201731/priroda-cvetok-lepestki-motylek.jpg"/>
          <p:cNvPicPr>
            <a:picLocks noChangeAspect="1" noChangeArrowheads="1"/>
          </p:cNvPicPr>
          <p:nvPr/>
        </p:nvPicPr>
        <p:blipFill>
          <a:blip r:embed="rId2"/>
          <a:srcRect r="54440" b="67008"/>
          <a:stretch>
            <a:fillRect/>
          </a:stretch>
        </p:blipFill>
        <p:spPr bwMode="auto">
          <a:xfrm>
            <a:off x="500034" y="1500174"/>
            <a:ext cx="8219973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Розовое озеро Салинас-де-Торревьеха в Испан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517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Кристальные ледниковые пещеры, </a:t>
            </a:r>
            <a:r>
              <a:rPr lang="ru-RU" b="1" i="1" dirty="0" smtClean="0">
                <a:hlinkClick r:id="rId3"/>
              </a:rPr>
              <a:t>Исландия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b="1" i="1" dirty="0" smtClean="0"/>
              <a:t>Фото из исландских ледниковых пещер похожи на компьютерную графику, а внутри ощущение, что находишься под водой. Все из-за непривычно яркого цвета льда и солнечных бликов, рисующих фантастические узоры на сводах. Увидеть лед всех оттенков синего </a:t>
            </a:r>
            <a:r>
              <a:rPr lang="ru-RU" sz="1600" b="1" i="1" dirty="0" smtClean="0">
                <a:hlinkClick r:id="rId4"/>
              </a:rPr>
              <a:t>своими глазами</a:t>
            </a:r>
            <a:r>
              <a:rPr lang="ru-RU" sz="1600" b="1" i="1" dirty="0" smtClean="0"/>
              <a:t> можно только зимой — летом велик риск обвала льда.</a:t>
            </a:r>
            <a:endParaRPr lang="ru-RU" sz="1600" b="1" i="1" dirty="0"/>
          </a:p>
        </p:txBody>
      </p:sp>
      <p:pic>
        <p:nvPicPr>
          <p:cNvPr id="41986" name="Picture 2" descr="Ледяные своды пещеры в Исланди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068960"/>
            <a:ext cx="5335942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Ледяные своды пещеры в Исланд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Национальный парк </a:t>
            </a:r>
            <a:r>
              <a:rPr lang="ru-RU" b="1" i="1" dirty="0" err="1" smtClean="0"/>
              <a:t>Плитвице</a:t>
            </a:r>
            <a:r>
              <a:rPr lang="ru-RU" b="1" i="1" dirty="0" smtClean="0"/>
              <a:t>, </a:t>
            </a:r>
            <a:r>
              <a:rPr lang="ru-RU" b="1" i="1" dirty="0" smtClean="0">
                <a:hlinkClick r:id="rId3"/>
              </a:rPr>
              <a:t>Хорватия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b="1" i="1" dirty="0" smtClean="0"/>
              <a:t>Новые водопады в хорватском парке «</a:t>
            </a:r>
            <a:r>
              <a:rPr lang="ru-RU" sz="1600" b="1" i="1" dirty="0" err="1" smtClean="0">
                <a:hlinkClick r:id="rId4"/>
              </a:rPr>
              <a:t>Плитвицкие</a:t>
            </a:r>
            <a:r>
              <a:rPr lang="ru-RU" sz="1600" b="1" i="1" dirty="0" smtClean="0">
                <a:hlinkClick r:id="rId4"/>
              </a:rPr>
              <a:t> озера</a:t>
            </a:r>
            <a:r>
              <a:rPr lang="ru-RU" sz="1600" b="1" i="1" dirty="0" smtClean="0"/>
              <a:t>» появляются каждый год. Тем интереснее приезжать в </a:t>
            </a:r>
            <a:r>
              <a:rPr lang="ru-RU" sz="1600" b="1" i="1" dirty="0" err="1" smtClean="0"/>
              <a:t>Плитвице</a:t>
            </a:r>
            <a:r>
              <a:rPr lang="ru-RU" sz="1600" b="1" i="1" dirty="0" smtClean="0"/>
              <a:t> снова, петлять по пешеходным дорожкам среди лесов, пещер и водопадов и наблюдать за изменениями. Чтобы разнообразить маршрут, полюбуйтесь парковыми красотами из окна </a:t>
            </a:r>
            <a:r>
              <a:rPr lang="ru-RU" sz="1600" b="1" i="1" dirty="0" err="1" smtClean="0"/>
              <a:t>экологичного</a:t>
            </a:r>
            <a:r>
              <a:rPr lang="ru-RU" sz="1600" b="1" i="1" dirty="0" smtClean="0"/>
              <a:t> автопоезда или с палубы парома.</a:t>
            </a:r>
            <a:endParaRPr lang="ru-RU" sz="1600" b="1" i="1" dirty="0"/>
          </a:p>
        </p:txBody>
      </p:sp>
      <p:pic>
        <p:nvPicPr>
          <p:cNvPr id="43010" name="Picture 2" descr="Пешеходные дорожки среди озер в парке Плитвицкие озера, Хорват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996952"/>
            <a:ext cx="5184576" cy="34434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Пешеходные дорожки среди озер в парке Плитвицкие озера, Хорват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41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Природные бассейны </a:t>
            </a:r>
            <a:r>
              <a:rPr lang="ru-RU" b="1" i="1" dirty="0" err="1" smtClean="0"/>
              <a:t>Памуккале</a:t>
            </a:r>
            <a:r>
              <a:rPr lang="ru-RU" b="1" i="1" dirty="0" smtClean="0"/>
              <a:t>, </a:t>
            </a:r>
            <a:r>
              <a:rPr lang="ru-RU" b="1" i="1" dirty="0" smtClean="0">
                <a:hlinkClick r:id="rId3"/>
              </a:rPr>
              <a:t>Турция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b="1" i="1" dirty="0" smtClean="0"/>
              <a:t>Ландшафты турецкого </a:t>
            </a:r>
            <a:r>
              <a:rPr lang="ru-RU" sz="1600" b="1" i="1" dirty="0" err="1" smtClean="0"/>
              <a:t>Памуккале</a:t>
            </a:r>
            <a:r>
              <a:rPr lang="ru-RU" sz="1600" b="1" i="1" dirty="0" smtClean="0"/>
              <a:t> похожи на картины сюрреалистов. Каскад из ослепительно белых террас с голубыми озерцами — готовый природный </a:t>
            </a:r>
            <a:r>
              <a:rPr lang="ru-RU" sz="1600" b="1" i="1" dirty="0" err="1" smtClean="0"/>
              <a:t>спа-курорт</a:t>
            </a:r>
            <a:r>
              <a:rPr lang="ru-RU" sz="1600" b="1" i="1" dirty="0" smtClean="0"/>
              <a:t>. Искупаться можно в небольших бассейнах в южной части </a:t>
            </a:r>
            <a:r>
              <a:rPr lang="ru-RU" sz="1600" b="1" i="1" dirty="0" err="1" smtClean="0"/>
              <a:t>травертиновых</a:t>
            </a:r>
            <a:r>
              <a:rPr lang="ru-RU" sz="1600" b="1" i="1" dirty="0" smtClean="0"/>
              <a:t> террас. От них рукой подать до термальной ванны Клеопатры в </a:t>
            </a:r>
            <a:r>
              <a:rPr lang="ru-RU" sz="1600" b="1" i="1" dirty="0" err="1" smtClean="0"/>
              <a:t>Иераполе</a:t>
            </a:r>
            <a:r>
              <a:rPr lang="ru-RU" sz="1600" b="1" i="1" dirty="0" smtClean="0"/>
              <a:t> — всего 10 минут </a:t>
            </a:r>
            <a:r>
              <a:rPr lang="ru-RU" sz="1600" b="1" i="1" dirty="0" smtClean="0">
                <a:hlinkClick r:id="rId4"/>
              </a:rPr>
              <a:t>на машине</a:t>
            </a:r>
            <a:r>
              <a:rPr lang="ru-RU" sz="1600" b="1" i="1" dirty="0" smtClean="0"/>
              <a:t>.</a:t>
            </a:r>
            <a:endParaRPr lang="ru-RU" sz="1600" b="1" i="1" dirty="0"/>
          </a:p>
        </p:txBody>
      </p:sp>
      <p:pic>
        <p:nvPicPr>
          <p:cNvPr id="44034" name="Picture 2" descr="Белоснежные травертиновые террасы с лазурными озерцами в Памуккале, Турц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212976"/>
            <a:ext cx="4896544" cy="3264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Белоснежные травертиновые террасы с лазурными озерцами в Памуккале, Турц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4795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Пятнистое озеро </a:t>
            </a:r>
            <a:r>
              <a:rPr lang="ru-RU" b="1" i="1" dirty="0" err="1" smtClean="0"/>
              <a:t>Клилук</a:t>
            </a:r>
            <a:r>
              <a:rPr lang="ru-RU" b="1" i="1" dirty="0" smtClean="0"/>
              <a:t>, </a:t>
            </a:r>
            <a:r>
              <a:rPr lang="ru-RU" b="1" i="1" dirty="0" smtClean="0">
                <a:hlinkClick r:id="rId3"/>
              </a:rPr>
              <a:t>Канада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900" b="1" i="1" dirty="0" smtClean="0"/>
              <a:t>Канадское озеро </a:t>
            </a:r>
            <a:r>
              <a:rPr lang="ru-RU" sz="1900" b="1" i="1" dirty="0" err="1" smtClean="0"/>
              <a:t>Клилук</a:t>
            </a:r>
            <a:r>
              <a:rPr lang="ru-RU" sz="1900" b="1" i="1" dirty="0" smtClean="0"/>
              <a:t> богато сульфатом магния, кальцием и натрием. Летом, когда часть воды испаряется, минералы твердеют. Так поверхность озера покрывается «леопардовой шкурой» с серо-желто-голубыми пятнами и белесыми минеральными «тропинками» между ними. Цвет овальных пятен зависит от минерального состава и погоды.</a:t>
            </a:r>
          </a:p>
          <a:p>
            <a:r>
              <a:rPr lang="ru-RU" sz="1900" b="1" i="1" dirty="0" smtClean="0"/>
              <a:t>Индейцы племени </a:t>
            </a:r>
            <a:r>
              <a:rPr lang="ru-RU" sz="1900" b="1" i="1" dirty="0" err="1" smtClean="0"/>
              <a:t>Оканаган</a:t>
            </a:r>
            <a:r>
              <a:rPr lang="ru-RU" sz="1900" b="1" i="1" dirty="0" smtClean="0"/>
              <a:t> считают </a:t>
            </a:r>
            <a:r>
              <a:rPr lang="ru-RU" sz="1900" b="1" i="1" dirty="0" err="1" smtClean="0"/>
              <a:t>Клилук</a:t>
            </a:r>
            <a:r>
              <a:rPr lang="ru-RU" sz="1900" b="1" i="1" dirty="0" smtClean="0"/>
              <a:t> священным и не подпускают к озеру чужаков, но полюбоваться природным чудом можно прямо с </a:t>
            </a:r>
            <a:r>
              <a:rPr lang="ru-RU" sz="1900" b="1" i="1" dirty="0" smtClean="0">
                <a:hlinkClick r:id="rId4"/>
              </a:rPr>
              <a:t>шоссе</a:t>
            </a:r>
            <a:r>
              <a:rPr lang="ru-RU" sz="1900" b="1" i="1" dirty="0" smtClean="0"/>
              <a:t>. Не забудьте сосчитать пятна: говорят, в жаркую погоду их 365.</a:t>
            </a:r>
          </a:p>
          <a:p>
            <a:endParaRPr lang="ru-RU" dirty="0"/>
          </a:p>
        </p:txBody>
      </p:sp>
      <p:pic>
        <p:nvPicPr>
          <p:cNvPr id="45058" name="Picture 2" descr="Пятнистое озеро Клилук в Канад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725144"/>
            <a:ext cx="3299520" cy="17404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Пятнистое озеро Клилук в Канад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063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Радужная река </a:t>
            </a:r>
            <a:r>
              <a:rPr lang="ru-RU" b="1" i="1" dirty="0" err="1" smtClean="0"/>
              <a:t>Каньо-Кристалес</a:t>
            </a:r>
            <a:r>
              <a:rPr lang="ru-RU" b="1" i="1" dirty="0" smtClean="0"/>
              <a:t>, </a:t>
            </a:r>
            <a:r>
              <a:rPr lang="ru-RU" b="1" i="1" dirty="0" smtClean="0">
                <a:hlinkClick r:id="rId4"/>
              </a:rPr>
              <a:t>Колумбия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/>
              <a:t>Колумбийцы называют </a:t>
            </a:r>
            <a:r>
              <a:rPr lang="ru-RU" sz="2000" b="1" i="1" dirty="0" err="1" smtClean="0">
                <a:hlinkClick r:id="rId5"/>
              </a:rPr>
              <a:t>Каньо-Кристалес</a:t>
            </a:r>
            <a:r>
              <a:rPr lang="ru-RU" sz="2000" b="1" i="1" dirty="0" smtClean="0"/>
              <a:t> «рекой пяти цветов» и «жидкой радугой». Из-за разных видов мхов и водорослей ее воды отливают то синим и зеленым, то красным, желтым и черным. Любоваться рекой-павлином лучше с конца июля по ноябрь: в это время она ярче всего.</a:t>
            </a:r>
            <a:endParaRPr lang="ru-RU" sz="2000" b="1" i="1" dirty="0"/>
          </a:p>
        </p:txBody>
      </p:sp>
      <p:pic>
        <p:nvPicPr>
          <p:cNvPr id="48130" name="Picture 2" descr="Разноцветная река Каньо-Кристалес в Колумби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717032"/>
            <a:ext cx="3898177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s://wallbox.ru/wallpapers/main2/201731/priroda-cvetok-lepestki-motyle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Разноцветная река Каньо-Кристалес в Колумб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28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Разноцветные озера, </a:t>
            </a:r>
            <a:r>
              <a:rPr lang="ru-RU" b="1" i="1" dirty="0" err="1" smtClean="0"/>
              <a:t>Келимуту</a:t>
            </a:r>
            <a:r>
              <a:rPr lang="ru-RU" b="1" i="1" dirty="0" smtClean="0"/>
              <a:t>, </a:t>
            </a:r>
            <a:r>
              <a:rPr lang="ru-RU" b="1" i="1" dirty="0" smtClean="0">
                <a:hlinkClick r:id="rId3"/>
              </a:rPr>
              <a:t>Индонезия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400" b="1" i="1" dirty="0" smtClean="0"/>
              <a:t>Озеро стариков, Озеро мальчиков и девочек и Заколдованное озеро — такие необычные имена носят загадочные водоемы вулкана </a:t>
            </a:r>
            <a:r>
              <a:rPr lang="ru-RU" sz="1400" b="1" i="1" dirty="0" err="1" smtClean="0"/>
              <a:t>Келимуту</a:t>
            </a:r>
            <a:r>
              <a:rPr lang="ru-RU" sz="1400" b="1" i="1" dirty="0" smtClean="0"/>
              <a:t>. Вода в них в течение нескольких лет меняет цвет от черной до бирюзовой, темно-коричневой или зеленой. Ученые твердят про растворенные в воде минералы, но местных не проведешь. Индонезийцы верят, что после смерти люди уходят в озера, а цвет воды меняется, когда их души гневаются.</a:t>
            </a:r>
            <a:endParaRPr lang="ru-RU" sz="1400" b="1" i="1" dirty="0"/>
          </a:p>
        </p:txBody>
      </p:sp>
      <p:pic>
        <p:nvPicPr>
          <p:cNvPr id="35842" name="Picture 2" descr="Разноцветные озера Келимуту в Индонези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996952"/>
            <a:ext cx="5338044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Разноцветные озера Келимуту в Индонез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807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 descr="http://prima-tr.ru/lahoyubeyo/15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9600" b="1" i="1" dirty="0" smtClean="0"/>
              <a:t>Чудеса </a:t>
            </a:r>
          </a:p>
          <a:p>
            <a:pPr algn="ctr">
              <a:buNone/>
            </a:pPr>
            <a:r>
              <a:rPr lang="ru-RU" sz="9600" b="1" i="1" dirty="0" smtClean="0"/>
              <a:t>земли</a:t>
            </a:r>
            <a:endParaRPr lang="ru-RU" sz="9600" b="1" i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Башня Дьявола – Вайоминг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b="1" i="1" dirty="0" smtClean="0"/>
              <a:t>Этот монолит вулканического происхождения считается старейшим «национальным монументом» США. Башня Дьявола образовалась примерно 200 миллионов лет назад из магматического расплава, который поднялся из глубин Земли и застыл в виде изящных колонн.</a:t>
            </a:r>
            <a:br>
              <a:rPr lang="ru-RU" sz="1600" b="1" i="1" dirty="0" smtClean="0"/>
            </a:br>
            <a:r>
              <a:rPr lang="ru-RU" sz="1600" b="1" i="1" dirty="0" smtClean="0"/>
              <a:t/>
            </a:r>
            <a:br>
              <a:rPr lang="ru-RU" sz="1600" b="1" i="1" dirty="0" smtClean="0"/>
            </a:br>
            <a:r>
              <a:rPr lang="ru-RU" sz="1600" b="1" i="1" dirty="0" smtClean="0"/>
              <a:t>Индейская легенда гласит, что когда-то семь маленьких девочек забрались на плоский камень, пытаясь спастись от медведя-гризли. Они отчаянно молили камень спасти их, и вдруг он стал расти, достиг неба и девочки стали Плеядами. А глубокие вертикальные борозды-колонны – это следы когтей огромного медведя.</a:t>
            </a:r>
            <a:endParaRPr lang="ru-RU" sz="1600" b="1" i="1" dirty="0"/>
          </a:p>
        </p:txBody>
      </p:sp>
      <p:pic>
        <p:nvPicPr>
          <p:cNvPr id="50178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005064"/>
            <a:ext cx="4605587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252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Белая пустыня – Египет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b="1" i="1" dirty="0" smtClean="0"/>
              <a:t>Белая пустыня — небольшой участок на востоке пустыни Сахара примерно 10 км </a:t>
            </a:r>
            <a:r>
              <a:rPr lang="ru-RU" sz="1600" b="1" i="1" dirty="0" err="1" smtClean="0"/>
              <a:t>x</a:t>
            </a:r>
            <a:r>
              <a:rPr lang="ru-RU" sz="1600" b="1" i="1" dirty="0" smtClean="0"/>
              <a:t> 30 км, расположенный в 45 километрах от городка </a:t>
            </a:r>
            <a:r>
              <a:rPr lang="ru-RU" sz="1600" b="1" i="1" dirty="0" err="1" smtClean="0"/>
              <a:t>Фарафра</a:t>
            </a:r>
            <a:r>
              <a:rPr lang="ru-RU" sz="1600" b="1" i="1" dirty="0" smtClean="0"/>
              <a:t>. Это место знаменито кремово-белым цветом и причудливыми известняковыми образованиями. Когда-то здесь было дно океана, и белая порода — это останки морских микроорганизмов. За многие века песчаные бури превратили эти известняковые горы в такой вот инопланетный пейзаж. А тем, кто хочет отвлечься от наших чудес Земли и расслабиться, предлагаю посмотреть </a:t>
            </a:r>
            <a:r>
              <a:rPr lang="ru-RU" sz="1600" b="1" i="1" dirty="0" smtClean="0">
                <a:hlinkClick r:id="rId3"/>
              </a:rPr>
              <a:t>новые трейлеры кино</a:t>
            </a:r>
            <a:r>
              <a:rPr lang="ru-RU" sz="1600" b="1" i="1" dirty="0" smtClean="0"/>
              <a:t>, где вы найдёте очень много всего интересного и занимательного!</a:t>
            </a:r>
            <a:endParaRPr lang="ru-RU" sz="1600" b="1" i="1" dirty="0"/>
          </a:p>
        </p:txBody>
      </p:sp>
      <p:pic>
        <p:nvPicPr>
          <p:cNvPr id="52226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861048"/>
            <a:ext cx="4896544" cy="27560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252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Валуны </a:t>
            </a:r>
            <a:r>
              <a:rPr lang="ru-RU" b="1" dirty="0" err="1" smtClean="0"/>
              <a:t>Моераки</a:t>
            </a:r>
            <a:r>
              <a:rPr lang="ru-RU" b="1" dirty="0" smtClean="0"/>
              <a:t> – Новая Зеландия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600" b="1" i="1" dirty="0" smtClean="0"/>
              <a:t>Эти необычайно крупные каменные шары диаметром от одного до двух метров лежат вдоль восточного побережья Новой Зеландии в местечке под названием </a:t>
            </a:r>
            <a:r>
              <a:rPr lang="ru-RU" sz="1600" b="1" i="1" dirty="0" err="1" smtClean="0"/>
              <a:t>Моераки</a:t>
            </a:r>
            <a:r>
              <a:rPr lang="ru-RU" sz="1600" b="1" i="1" dirty="0" smtClean="0"/>
              <a:t>. О том, откуда они взялись, у народа маори существует множество легенд, однако учёные утверждают, что эти валуны – результат береговой эрозии.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  <p:pic>
        <p:nvPicPr>
          <p:cNvPr id="53250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12976"/>
            <a:ext cx="5756982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9600" dirty="0" smtClean="0"/>
          </a:p>
          <a:p>
            <a:pPr algn="ctr">
              <a:buNone/>
            </a:pPr>
            <a:r>
              <a:rPr lang="ru-RU" sz="9600" dirty="0" smtClean="0"/>
              <a:t>Чудеса воды</a:t>
            </a:r>
            <a:endParaRPr lang="ru-RU" sz="96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251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Врата ада – Туркменистан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b="1" i="1" dirty="0" smtClean="0"/>
              <a:t>Вратами ада называют газовый кратер в Туркменистане. История этого места такова: в1971 году возле деревни Дарваза советские геологи обнаружили подземное скопление газа. Земля в этом месте провалилась и образовалась большая, наполненная газом дыра. Чтобы вредные для людей и скота газы не выходили наружу, их решили поджечь. Геологи думали, что пожар вскоре потухнет, но ошиблись. С 1971 года природный газ так и продолжает гореть.</a:t>
            </a:r>
            <a:endParaRPr lang="ru-RU" sz="1600" b="1" i="1" dirty="0"/>
          </a:p>
        </p:txBody>
      </p:sp>
      <p:pic>
        <p:nvPicPr>
          <p:cNvPr id="54274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429000"/>
            <a:ext cx="5245251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252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Двенадцать апостолов – Великая океанская дорога, Австралия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b="1" i="1" dirty="0" smtClean="0"/>
              <a:t>Двенадцать апостолов — это группа известняковых скал в океане, недалеко от побережья в Национальном парке </a:t>
            </a:r>
            <a:r>
              <a:rPr lang="ru-RU" sz="1600" b="1" i="1" dirty="0" err="1" smtClean="0"/>
              <a:t>Порт-Кемпбелл</a:t>
            </a:r>
            <a:r>
              <a:rPr lang="ru-RU" sz="1600" b="1" i="1" dirty="0" smtClean="0"/>
              <a:t>, расположенных на так называемой Великой океанской дороге в австралийском штате Виктория. Скалы сформировались в результате эрозии – сильные океанские ветры постепенно подтачивали мягкую породу, превращая пещеры в арки. Затем арки обрушились и остались эти удивительные структуры до 45 метров высотой.</a:t>
            </a:r>
            <a:endParaRPr lang="ru-RU" sz="1600" b="1" i="1" dirty="0"/>
          </a:p>
        </p:txBody>
      </p:sp>
      <p:pic>
        <p:nvPicPr>
          <p:cNvPr id="55298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56992"/>
            <a:ext cx="5373185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252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Каменный лес – Китай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b="1" i="1" dirty="0" smtClean="0"/>
              <a:t>Каменный лес «растёт» в китайской провинции </a:t>
            </a:r>
            <a:r>
              <a:rPr lang="ru-RU" sz="1600" b="1" i="1" dirty="0" err="1" smtClean="0"/>
              <a:t>Юньнань</a:t>
            </a:r>
            <a:r>
              <a:rPr lang="ru-RU" sz="1600" b="1" i="1" dirty="0" smtClean="0"/>
              <a:t> и покрывает площадь в 350 квадратных километров. Многочисленные известняковые структуры образовались в результате многовековой эрозии и вымывания морскими водами. Высокие скалы напоминают выросшие из земли сталагмиты, многие из них похожи на окаменелые деревья, чем и создаётся иллюзия леса из камней.</a:t>
            </a:r>
            <a:endParaRPr lang="ru-RU" sz="1600" b="1" i="1" dirty="0"/>
          </a:p>
        </p:txBody>
      </p:sp>
      <p:pic>
        <p:nvPicPr>
          <p:cNvPr id="56322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140968"/>
            <a:ext cx="5328592" cy="2999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252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Озеро Моно – Калифорния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b="1" i="1" dirty="0" smtClean="0"/>
              <a:t>Моно – обширное и мелководное озеро, которое не имеет выхода в океан. Такая изолированность стала причиной большой концентрации соли в воде. И хотя из-за обилия щёлочи рыба здесь не водится, озеро обладает на удивление продуктивной экосистемой – благодаря </a:t>
            </a:r>
            <a:r>
              <a:rPr lang="ru-RU" sz="1600" b="1" i="1" dirty="0" err="1" smtClean="0"/>
              <a:t>солоноводной</a:t>
            </a:r>
            <a:r>
              <a:rPr lang="ru-RU" sz="1600" b="1" i="1" dirty="0" smtClean="0"/>
              <a:t> креветке, которая обитает в этой воде и обеспечивает пищей порядка двух миллионов перелётных птиц. Одним из чудес озера считаются известково-туфовые башни, которые обнажились после снижения уровня воды в озере.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57346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672180"/>
            <a:ext cx="5112568" cy="28776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251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Острова </a:t>
            </a:r>
            <a:r>
              <a:rPr lang="ru-RU" b="1" dirty="0" err="1" smtClean="0"/>
              <a:t>Сокотра</a:t>
            </a:r>
            <a:r>
              <a:rPr lang="ru-RU" b="1" dirty="0" smtClean="0"/>
              <a:t> –Йемен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b="1" i="1" dirty="0" err="1" smtClean="0"/>
              <a:t>Сокотра</a:t>
            </a:r>
            <a:r>
              <a:rPr lang="ru-RU" sz="1600" b="1" i="1" dirty="0" smtClean="0"/>
              <a:t> — один из самых изолированных в мире архипелагов континентального (или невулканического) происхождения. Он расположен в 240 километрах от Африканского Рога и в 380 километрах от Аравийского полуострова. Благодаря такой геологической и биологической изоляции и особенностей климата на архипелаге сформировался свой уникальный растительный и животный мир. По этой причине </a:t>
            </a:r>
            <a:r>
              <a:rPr lang="ru-RU" sz="1600" b="1" i="1" dirty="0" err="1" smtClean="0"/>
              <a:t>Сокотра</a:t>
            </a:r>
            <a:r>
              <a:rPr lang="ru-RU" sz="1600" b="1" i="1" dirty="0" smtClean="0"/>
              <a:t> внесена в список всемирного наследия ЮНЕСКО.</a:t>
            </a:r>
            <a:endParaRPr lang="ru-RU" sz="1600" b="1" i="1" dirty="0"/>
          </a:p>
        </p:txBody>
      </p:sp>
      <p:pic>
        <p:nvPicPr>
          <p:cNvPr id="58370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284984"/>
            <a:ext cx="5501118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err="1" smtClean="0"/>
              <a:t>Травертиновые</a:t>
            </a:r>
            <a:r>
              <a:rPr lang="ru-RU" b="1" i="1" dirty="0" smtClean="0"/>
              <a:t> озера, провинция Сычуань, </a:t>
            </a:r>
            <a:r>
              <a:rPr lang="ru-RU" b="1" i="1" dirty="0" smtClean="0">
                <a:hlinkClick r:id="rId3"/>
              </a:rPr>
              <a:t>Китай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b="1" i="1" dirty="0" smtClean="0"/>
              <a:t>. Не случайно местные приписывают ландшафтам фантастическое происхождение. Они верят, что когда-то давно над землей пролетал дракон и сбросил здесь свою пеструю шкуру — так и появились лазурные озера в окружении золотистых берегов.</a:t>
            </a:r>
            <a:endParaRPr lang="ru-RU" sz="2000" b="1" i="1" dirty="0"/>
          </a:p>
        </p:txBody>
      </p:sp>
      <p:pic>
        <p:nvPicPr>
          <p:cNvPr id="4100" name="Picture 4" descr="Травертиновая терраса в Китае, парк Хуанлу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212976"/>
            <a:ext cx="5090103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252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Пещера кристаллов – </a:t>
            </a:r>
            <a:r>
              <a:rPr lang="ru-RU" b="1" dirty="0" err="1" smtClean="0"/>
              <a:t>Найка</a:t>
            </a:r>
            <a:r>
              <a:rPr lang="ru-RU" b="1" dirty="0" smtClean="0"/>
              <a:t>, Мексика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b="1" i="1" dirty="0" smtClean="0"/>
              <a:t>Пещера кристаллов находится на глубине 300 метров под мексиканским городом </a:t>
            </a:r>
            <a:r>
              <a:rPr lang="ru-RU" sz="1600" b="1" i="1" dirty="0" err="1" smtClean="0"/>
              <a:t>Найка</a:t>
            </a:r>
            <a:r>
              <a:rPr lang="ru-RU" sz="1600" b="1" i="1" dirty="0" smtClean="0"/>
              <a:t>. Пещера знаменита гигантскими кристаллами селенита, самый большой из которых достигает 11 метров в длину, 4 в ширину и весит 55 тонн. В пещере постоянно стоит жара до 58 °C при влажности около 100 процентов. Из-за этого исследовать пещеру очень трудно. Даже со специальным снаряжением человек может находиться в Пещере кристаллов не больше 20 минут.</a:t>
            </a:r>
            <a:endParaRPr lang="ru-RU" sz="1600" b="1" i="1" dirty="0"/>
          </a:p>
        </p:txBody>
      </p:sp>
      <p:pic>
        <p:nvPicPr>
          <p:cNvPr id="59394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56992"/>
            <a:ext cx="5373183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251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Пещера тростниковой флейты – провинция </a:t>
            </a:r>
            <a:r>
              <a:rPr lang="ru-RU" b="1" dirty="0" err="1" smtClean="0"/>
              <a:t>Гуйлинь</a:t>
            </a:r>
            <a:r>
              <a:rPr lang="ru-RU" b="1" dirty="0" smtClean="0"/>
              <a:t>, Китай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b="1" i="1" dirty="0" smtClean="0"/>
              <a:t>Пещера тростниковой флейты больше всего напоминает декорации к фантастическому фильму. Когда-то на этом месте был океан, но затем вода постепенно ушла, обнажив эти поразительные горы с диковинными ущельями, гротами и пещерами. Это феерическое зрелище привлекает людей уже больше 12 веков. Название пещере дал особый тростник, растущий у её входа, из которого мастера делали особенно мелодичные флейты.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60418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501008"/>
            <a:ext cx="5245250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251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Солончак </a:t>
            </a:r>
            <a:r>
              <a:rPr lang="ru-RU" b="1" dirty="0" err="1" smtClean="0"/>
              <a:t>Уюни</a:t>
            </a:r>
            <a:r>
              <a:rPr lang="ru-RU" b="1" dirty="0" smtClean="0"/>
              <a:t> – Боливия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b="1" i="1" dirty="0" smtClean="0"/>
              <a:t>Солончак </a:t>
            </a:r>
            <a:r>
              <a:rPr lang="ru-RU" sz="1600" b="1" i="1" dirty="0" err="1" smtClean="0"/>
              <a:t>Уюни</a:t>
            </a:r>
            <a:r>
              <a:rPr lang="ru-RU" sz="1600" b="1" i="1" dirty="0" smtClean="0"/>
              <a:t> является крупнейшим солончаком в мире – его площадь составляет 10 582 квадратных километров. Это высохшее солёное озеро располагается в окрестностях города </a:t>
            </a:r>
            <a:r>
              <a:rPr lang="ru-RU" sz="1600" b="1" i="1" dirty="0" err="1" smtClean="0"/>
              <a:t>Уюни</a:t>
            </a:r>
            <a:r>
              <a:rPr lang="ru-RU" sz="1600" b="1" i="1" dirty="0" smtClean="0"/>
              <a:t> на юго-западе Боливии. В сезон дождей солончак покрывается тонким слоем воды и превращается в самую большую в мире зеркальную поверхность. Солончак </a:t>
            </a:r>
            <a:r>
              <a:rPr lang="ru-RU" sz="1600" b="1" i="1" dirty="0" err="1" smtClean="0"/>
              <a:t>Уюни</a:t>
            </a:r>
            <a:r>
              <a:rPr lang="ru-RU" sz="1600" b="1" i="1" dirty="0" smtClean="0"/>
              <a:t>, по оценкам специалистов, содержит запас в 10 миллиардов тонн соли, ежегодно здесь добывается около 25 тысяч тонн.</a:t>
            </a:r>
            <a:endParaRPr lang="ru-RU" sz="1600" b="1" i="1" dirty="0"/>
          </a:p>
        </p:txBody>
      </p:sp>
      <p:pic>
        <p:nvPicPr>
          <p:cNvPr id="61442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501008"/>
            <a:ext cx="5501118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252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Тропа великанов – Северная Ирландия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600" b="1" i="1" dirty="0" smtClean="0"/>
              <a:t>Тропа великанов представляет собой 40 тысяч соединенных между собой базальтовых колонн, образовавшихся в результате древнего извержения вулкана. Вершины этих колонн образуют нечто вроде каменной дороги, уходящей в море. В 1986 это место было объявлено объектом всемирного наследия ЮНЕСКО.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  <p:pic>
        <p:nvPicPr>
          <p:cNvPr id="62466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068960"/>
            <a:ext cx="5756982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251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Шоколадные холмы – </a:t>
            </a:r>
            <a:r>
              <a:rPr lang="ru-RU" b="1" dirty="0" err="1" smtClean="0"/>
              <a:t>Филлипины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b="1" i="1" dirty="0" smtClean="0"/>
              <a:t>Шоколадные холмы — геологическое образование в филиппинской провинции </a:t>
            </a:r>
            <a:r>
              <a:rPr lang="ru-RU" sz="1600" b="1" i="1" dirty="0" err="1" smtClean="0"/>
              <a:t>Бохоль</a:t>
            </a:r>
            <a:r>
              <a:rPr lang="ru-RU" sz="1600" b="1" i="1" dirty="0" smtClean="0"/>
              <a:t>. На площади в 50 квадратных километров находится, по меньшей мере, 1260 таких холмов. Во время сухого сезона зелёный цвет травы, покрывающей холмы, меняется на шоколадно-коричневый — отсюда и название.</a:t>
            </a:r>
            <a:endParaRPr lang="ru-RU" sz="1600" b="1" i="1" dirty="0"/>
          </a:p>
        </p:txBody>
      </p:sp>
      <p:pic>
        <p:nvPicPr>
          <p:cNvPr id="63490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996952"/>
            <a:ext cx="6140783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Травертиновая терраса в Китае, парк Хуанлу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432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Удивительные геологические чудеса Земли (13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252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5538" name="Picture 2" descr="C:\Users\Николай\Desktop\001.jpg"/>
          <p:cNvPicPr>
            <a:picLocks noChangeAspect="1" noChangeArrowheads="1"/>
          </p:cNvPicPr>
          <p:nvPr/>
        </p:nvPicPr>
        <p:blipFill>
          <a:blip r:embed="rId3" cstate="print"/>
          <a:srcRect l="51629" t="1541" r="2354" b="6001"/>
          <a:stretch>
            <a:fillRect/>
          </a:stretch>
        </p:blipFill>
        <p:spPr bwMode="auto">
          <a:xfrm>
            <a:off x="1657587" y="1"/>
            <a:ext cx="4642605" cy="679405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07904" y="4725144"/>
            <a:ext cx="1279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микроскоп</a:t>
            </a:r>
            <a:endParaRPr lang="ru-RU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555776" y="1196752"/>
            <a:ext cx="116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телескоп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в тетради С. 9, № 11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7586" name="Picture 2" descr="F:\2 класс\Окружающий мир\Окружающий мир тетрадь\1 часть\9.jpg"/>
          <p:cNvPicPr>
            <a:picLocks noChangeAspect="1" noChangeArrowheads="1"/>
          </p:cNvPicPr>
          <p:nvPr/>
        </p:nvPicPr>
        <p:blipFill>
          <a:blip r:embed="rId3" cstate="print"/>
          <a:srcRect l="17658" t="11945" r="37217" b="36611"/>
          <a:stretch>
            <a:fillRect/>
          </a:stretch>
        </p:blipFill>
        <p:spPr bwMode="auto">
          <a:xfrm>
            <a:off x="395536" y="1331376"/>
            <a:ext cx="5112568" cy="529728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9552" y="2636912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V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3789040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V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5013176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V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6237312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V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 урока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i="1" dirty="0" smtClean="0"/>
              <a:t>Бывают ли на свете чудеса?</a:t>
            </a:r>
          </a:p>
          <a:p>
            <a:pPr algn="ctr">
              <a:buNone/>
            </a:pPr>
            <a:r>
              <a:rPr lang="ru-RU" sz="6000" b="1" i="1" dirty="0" smtClean="0"/>
              <a:t>Какие чудеса вам известны?</a:t>
            </a:r>
            <a:endParaRPr lang="ru-RU" sz="6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Светящиеся озера </a:t>
            </a:r>
            <a:r>
              <a:rPr lang="ru-RU" b="1" i="1" dirty="0" err="1" smtClean="0"/>
              <a:t>Гиппсленд</a:t>
            </a:r>
            <a:r>
              <a:rPr lang="ru-RU" b="1" i="1" dirty="0" smtClean="0"/>
              <a:t>, </a:t>
            </a:r>
            <a:r>
              <a:rPr lang="ru-RU" b="1" i="1" dirty="0" smtClean="0">
                <a:hlinkClick r:id="rId3"/>
              </a:rPr>
              <a:t>Австралия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/>
              <a:t>По ночам с австралийскими озерами </a:t>
            </a:r>
            <a:r>
              <a:rPr lang="ru-RU" sz="2000" b="1" i="1" dirty="0" err="1" smtClean="0"/>
              <a:t>Гиппсленд</a:t>
            </a:r>
            <a:r>
              <a:rPr lang="ru-RU" sz="2000" b="1" i="1" dirty="0" smtClean="0"/>
              <a:t> творится что-то невообразимое. Глядя на их магическое голубое свечение, не знаешь, что и думать: не то крабы затеяли грандиозную дискотеку, не то озерные духи выглянули подышать свежим воздухом. На самом деле это не крабы и не духи, а </a:t>
            </a:r>
            <a:r>
              <a:rPr lang="ru-RU" sz="2000" b="1" i="1" dirty="0" err="1" smtClean="0"/>
              <a:t>биолюминесцентный</a:t>
            </a:r>
            <a:r>
              <a:rPr lang="ru-RU" sz="2000" b="1" i="1" dirty="0" smtClean="0"/>
              <a:t> планктон. И хотя он есть в «неоновом» озере всегда, днем его не видно из-за солнца.</a:t>
            </a:r>
            <a:endParaRPr lang="ru-RU" sz="2000" b="1" i="1" dirty="0"/>
          </a:p>
        </p:txBody>
      </p:sp>
      <p:pic>
        <p:nvPicPr>
          <p:cNvPr id="32770" name="Picture 2" descr="Светящееся озеро Гиппсленд в Австралии под звездным небо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861048"/>
            <a:ext cx="3664687" cy="26065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Светящееся озеро Гиппсленд в Австралии под звездным небо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447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3.infourok.ru/uploads/ex/10ca/0003ba49-b10360ae/640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Водопад </a:t>
            </a:r>
            <a:r>
              <a:rPr lang="ru-RU" b="1" i="1" dirty="0" err="1" smtClean="0"/>
              <a:t>Анхель</a:t>
            </a:r>
            <a:r>
              <a:rPr lang="ru-RU" b="1" i="1" dirty="0" smtClean="0"/>
              <a:t>,</a:t>
            </a:r>
            <a:r>
              <a:rPr lang="ru-RU" b="1" i="1" dirty="0" smtClean="0">
                <a:hlinkClick r:id="rId3"/>
              </a:rPr>
              <a:t> Венесуэла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/>
              <a:t>Подобраться к самому высокому в мире водопаду можно только </a:t>
            </a:r>
            <a:r>
              <a:rPr lang="ru-RU" sz="2000" b="1" i="1" dirty="0" smtClean="0">
                <a:hlinkClick r:id="rId4"/>
              </a:rPr>
              <a:t>по воздуху или по реке</a:t>
            </a:r>
            <a:r>
              <a:rPr lang="ru-RU" sz="2000" b="1" i="1" dirty="0" smtClean="0"/>
              <a:t>. А чтобы снять </a:t>
            </a:r>
            <a:r>
              <a:rPr lang="ru-RU" sz="2000" b="1" i="1" dirty="0" err="1" smtClean="0"/>
              <a:t>Анхель</a:t>
            </a:r>
            <a:r>
              <a:rPr lang="ru-RU" sz="2000" b="1" i="1" dirty="0" smtClean="0"/>
              <a:t> «в полный рост», придется поискать хитрый ракурс: водопад струится с километровой высоты, а внизу рассеивается по земле туманом.</a:t>
            </a:r>
          </a:p>
          <a:p>
            <a:r>
              <a:rPr lang="ru-RU" sz="2000" b="1" i="1" dirty="0" smtClean="0"/>
              <a:t>В 2009 году президент Венесуэлы </a:t>
            </a:r>
            <a:r>
              <a:rPr lang="ru-RU" sz="2000" b="1" i="1" dirty="0" err="1" smtClean="0"/>
              <a:t>Уго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Чавес</a:t>
            </a:r>
            <a:r>
              <a:rPr lang="ru-RU" sz="2000" b="1" i="1" dirty="0" smtClean="0"/>
              <a:t> переименовал природное чудо в </a:t>
            </a:r>
            <a:r>
              <a:rPr lang="ru-RU" sz="2000" b="1" i="1" dirty="0" err="1" smtClean="0"/>
              <a:t>Керепакупаи-меру</a:t>
            </a:r>
            <a:r>
              <a:rPr lang="ru-RU" sz="2000" b="1" i="1" dirty="0" smtClean="0"/>
              <a:t> — «водопад самого глубоко места». Но на картах мира серебристый красавец в самом сердце Амазонки по-прежнему значится как водопад </a:t>
            </a:r>
            <a:r>
              <a:rPr lang="ru-RU" sz="2000" b="1" i="1" dirty="0" err="1" smtClean="0"/>
              <a:t>Анхель</a:t>
            </a:r>
            <a:r>
              <a:rPr lang="ru-RU" sz="2000" b="1" i="1" dirty="0" smtClean="0"/>
              <a:t>.</a:t>
            </a:r>
          </a:p>
          <a:p>
            <a:endParaRPr lang="ru-RU" dirty="0"/>
          </a:p>
        </p:txBody>
      </p:sp>
      <p:pic>
        <p:nvPicPr>
          <p:cNvPr id="34818" name="Picture 2" descr="Радуга у подножья водопада Анхель, Венесуэл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4221088"/>
            <a:ext cx="3712494" cy="2468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1900</Words>
  <Application>Microsoft Office PowerPoint</Application>
  <PresentationFormat>Экран (4:3)</PresentationFormat>
  <Paragraphs>76</Paragraphs>
  <Slides>63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 Урок окружающего мира во 2 классе № 2 по теме: «Бывают ли на свете чудеса»</vt:lpstr>
      <vt:lpstr>Слайд 2</vt:lpstr>
      <vt:lpstr>Слайд 3</vt:lpstr>
      <vt:lpstr>Слайд 4</vt:lpstr>
      <vt:lpstr>Травертиновые озера, провинция Сычуань, Китай </vt:lpstr>
      <vt:lpstr>Слайд 6</vt:lpstr>
      <vt:lpstr>Светящиеся озера Гиппсленд, Австралия </vt:lpstr>
      <vt:lpstr>Слайд 8</vt:lpstr>
      <vt:lpstr>Водопад Анхель, Венесуэла </vt:lpstr>
      <vt:lpstr>Слайд 10</vt:lpstr>
      <vt:lpstr>Фонтан Лунная радуга, Сеул, Южная Корея </vt:lpstr>
      <vt:lpstr>Слайд 12</vt:lpstr>
      <vt:lpstr>Подводные скульптуры Джейсона Тэйлора </vt:lpstr>
      <vt:lpstr>Слайд 14</vt:lpstr>
      <vt:lpstr>Большая голубая дыра, Белиз, Центральная Америка </vt:lpstr>
      <vt:lpstr>Слайд 16</vt:lpstr>
      <vt:lpstr>Долина гейзеров, Камчатка, Россия </vt:lpstr>
      <vt:lpstr>Слайд 18</vt:lpstr>
      <vt:lpstr>Розовое озеро в Торревьехе, Испания </vt:lpstr>
      <vt:lpstr>Слайд 20</vt:lpstr>
      <vt:lpstr>Кристальные ледниковые пещеры, Исландия </vt:lpstr>
      <vt:lpstr>Слайд 22</vt:lpstr>
      <vt:lpstr>Национальный парк Плитвице, Хорватия </vt:lpstr>
      <vt:lpstr>Слайд 24</vt:lpstr>
      <vt:lpstr>Природные бассейны Памуккале, Турция </vt:lpstr>
      <vt:lpstr>Слайд 26</vt:lpstr>
      <vt:lpstr>Пятнистое озеро Клилук, Канада </vt:lpstr>
      <vt:lpstr>Слайд 28</vt:lpstr>
      <vt:lpstr>Радужная река Каньо-Кристалес, Колумбия </vt:lpstr>
      <vt:lpstr>Слайд 30</vt:lpstr>
      <vt:lpstr>Разноцветные озера, Келимуту, Индонезия </vt:lpstr>
      <vt:lpstr>Слайд 32</vt:lpstr>
      <vt:lpstr>Слайд 33</vt:lpstr>
      <vt:lpstr>Слайд 34</vt:lpstr>
      <vt:lpstr>Башня Дьявола – Вайоминг</vt:lpstr>
      <vt:lpstr>Слайд 36</vt:lpstr>
      <vt:lpstr>Белая пустыня – Египет</vt:lpstr>
      <vt:lpstr>Слайд 38</vt:lpstr>
      <vt:lpstr>Валуны Моераки – Новая Зеландия</vt:lpstr>
      <vt:lpstr>Слайд 40</vt:lpstr>
      <vt:lpstr>Врата ада – Туркменистан</vt:lpstr>
      <vt:lpstr>Слайд 42</vt:lpstr>
      <vt:lpstr>Двенадцать апостолов – Великая океанская дорога, Австралия</vt:lpstr>
      <vt:lpstr>Слайд 44</vt:lpstr>
      <vt:lpstr>Каменный лес – Китай</vt:lpstr>
      <vt:lpstr>Слайд 46</vt:lpstr>
      <vt:lpstr>Озеро Моно – Калифорния</vt:lpstr>
      <vt:lpstr>Слайд 48</vt:lpstr>
      <vt:lpstr>Острова Сокотра –Йемен</vt:lpstr>
      <vt:lpstr>Слайд 50</vt:lpstr>
      <vt:lpstr>Пещера кристаллов – Найка, Мексика</vt:lpstr>
      <vt:lpstr>Слайд 52</vt:lpstr>
      <vt:lpstr>Пещера тростниковой флейты – провинция Гуйлинь, Китай</vt:lpstr>
      <vt:lpstr>Слайд 54</vt:lpstr>
      <vt:lpstr>Солончак Уюни – Боливия</vt:lpstr>
      <vt:lpstr>Слайд 56</vt:lpstr>
      <vt:lpstr>Тропа великанов – Северная Ирландия</vt:lpstr>
      <vt:lpstr>Слайд 58</vt:lpstr>
      <vt:lpstr>Шоколадные холмы – Филлипины</vt:lpstr>
      <vt:lpstr>Слайд 60</vt:lpstr>
      <vt:lpstr>Слайд 61</vt:lpstr>
      <vt:lpstr>Работа в тетради С. 9, № 11</vt:lpstr>
      <vt:lpstr>Итог урока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УМК «Начальная школа 21 века» Урок окружающего мира во 2 классе № 2 по теме: «Бывают ли на свете чудеса»</dc:title>
  <dc:creator>Николай Туран</dc:creator>
  <cp:lastModifiedBy>домашний</cp:lastModifiedBy>
  <cp:revision>16</cp:revision>
  <dcterms:created xsi:type="dcterms:W3CDTF">2017-09-03T09:00:53Z</dcterms:created>
  <dcterms:modified xsi:type="dcterms:W3CDTF">2020-09-03T15:33:22Z</dcterms:modified>
</cp:coreProperties>
</file>